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71" r:id="rId10"/>
    <p:sldId id="270" r:id="rId11"/>
    <p:sldId id="272" r:id="rId12"/>
    <p:sldId id="262" r:id="rId13"/>
    <p:sldId id="266" r:id="rId14"/>
    <p:sldId id="263" r:id="rId15"/>
    <p:sldId id="265" r:id="rId16"/>
    <p:sldId id="273" r:id="rId17"/>
    <p:sldId id="264" r:id="rId18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5F"/>
    <a:srgbClr val="04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43" autoAdjust="0"/>
    <p:restoredTop sz="94697"/>
  </p:normalViewPr>
  <p:slideViewPr>
    <p:cSldViewPr>
      <p:cViewPr>
        <p:scale>
          <a:sx n="109" d="100"/>
          <a:sy n="109" d="100"/>
        </p:scale>
        <p:origin x="728" y="1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AA413-6414-46EB-86EA-90B28D2C7129}" type="datetimeFigureOut">
              <a:rPr lang="en-US" smtClean="0"/>
              <a:t>2/10/20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82DD9D-FAB6-474F-9E8B-4CD78EE64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1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82DD9D-FAB6-474F-9E8B-4CD78EE648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cs typeface="AkzidenzGroteskPro-BoldCnUF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231F20"/>
                </a:solidFill>
                <a:latin typeface="Akzidenz-Grotesk ProUFC"/>
                <a:cs typeface="Akzidenz-Grotesk ProUF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cs typeface="AkzidenzGroteskPro-BoldCnUF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cs typeface="AkzidenzGroteskPro-BoldCnUF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428366" y="2460347"/>
            <a:ext cx="7394219" cy="1890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500" y="2166239"/>
            <a:ext cx="9522460" cy="2052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cs typeface="AkzidenzGroteskPro-BoldCnUF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6275" y="1653159"/>
            <a:ext cx="1083945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231F20"/>
                </a:solidFill>
                <a:latin typeface="Akzidenz-Grotesk ProUFC"/>
                <a:cs typeface="Akzidenz-Grotesk ProUF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 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1611" y="6258355"/>
            <a:ext cx="117475" cy="173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Akzidenz-Grotesk ProUFC"/>
                <a:cs typeface="Akzidenz-Grotesk ProUFC"/>
              </a:defRPr>
            </a:lvl1pPr>
          </a:lstStyle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2822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40703" y="4504705"/>
            <a:ext cx="1530350" cy="2353310"/>
          </a:xfrm>
          <a:custGeom>
            <a:avLst/>
            <a:gdLst/>
            <a:ahLst/>
            <a:cxnLst/>
            <a:rect l="l" t="t" r="r" b="b"/>
            <a:pathLst>
              <a:path w="1530350" h="2353309">
                <a:moveTo>
                  <a:pt x="736527" y="0"/>
                </a:moveTo>
                <a:lnTo>
                  <a:pt x="0" y="2353294"/>
                </a:lnTo>
                <a:lnTo>
                  <a:pt x="1529800" y="2353294"/>
                </a:lnTo>
                <a:lnTo>
                  <a:pt x="736527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6650" y="5060794"/>
            <a:ext cx="1168400" cy="1797685"/>
          </a:xfrm>
          <a:custGeom>
            <a:avLst/>
            <a:gdLst/>
            <a:ahLst/>
            <a:cxnLst/>
            <a:rect l="l" t="t" r="r" b="b"/>
            <a:pathLst>
              <a:path w="1168400" h="1797684">
                <a:moveTo>
                  <a:pt x="562488" y="0"/>
                </a:moveTo>
                <a:lnTo>
                  <a:pt x="0" y="1797205"/>
                </a:lnTo>
                <a:lnTo>
                  <a:pt x="1168307" y="1797205"/>
                </a:lnTo>
                <a:lnTo>
                  <a:pt x="562488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186589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3100" y="1689989"/>
            <a:ext cx="10680700" cy="34932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entrepreneurs were not taught the skills needed to successfully launch a business during their formal education and training.  </a:t>
            </a:r>
          </a:p>
          <a:p>
            <a:endParaRPr 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help entrepreneurs get the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they need to be successful. 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6955474-798A-EA41-A472-CEF4512F36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113062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225" y="4685728"/>
            <a:ext cx="1411605" cy="2172335"/>
          </a:xfrm>
          <a:custGeom>
            <a:avLst/>
            <a:gdLst/>
            <a:ahLst/>
            <a:cxnLst/>
            <a:rect l="l" t="t" r="r" b="b"/>
            <a:pathLst>
              <a:path w="1411604" h="2172334">
                <a:moveTo>
                  <a:pt x="705668" y="0"/>
                </a:moveTo>
                <a:lnTo>
                  <a:pt x="0" y="2172271"/>
                </a:lnTo>
                <a:lnTo>
                  <a:pt x="1411337" y="2172271"/>
                </a:lnTo>
                <a:lnTo>
                  <a:pt x="705668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54586" y="3836301"/>
            <a:ext cx="1963420" cy="3021965"/>
          </a:xfrm>
          <a:custGeom>
            <a:avLst/>
            <a:gdLst/>
            <a:ahLst/>
            <a:cxnLst/>
            <a:rect l="l" t="t" r="r" b="b"/>
            <a:pathLst>
              <a:path w="1963420" h="3021965">
                <a:moveTo>
                  <a:pt x="981607" y="0"/>
                </a:moveTo>
                <a:lnTo>
                  <a:pt x="0" y="3021698"/>
                </a:lnTo>
                <a:lnTo>
                  <a:pt x="1963214" y="3021698"/>
                </a:lnTo>
                <a:lnTo>
                  <a:pt x="981607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500" y="1734439"/>
            <a:ext cx="10665460" cy="287771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lvl="0"/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Becoming an entrepreneur is a courageous act, but many feel it is currently out of their reach. </a:t>
            </a:r>
          </a:p>
          <a:p>
            <a:pPr lvl="0"/>
            <a:endParaRPr lang="en-US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a stronger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 net 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supports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entrepreneurial risk-taking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2903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3381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8155" algn="l"/>
                <a:tab pos="262699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58EA67-8A93-4044-9480-EB00962FF2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6165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186589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12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8500" y="1653159"/>
            <a:ext cx="10173335" cy="31404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">
              <a:lnSpc>
                <a:spcPct val="123200"/>
              </a:lnSpc>
              <a:spcBef>
                <a:spcPts val="100"/>
              </a:spcBef>
            </a:pPr>
            <a:r>
              <a:rPr sz="23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 Plan </a:t>
            </a:r>
            <a:r>
              <a:rPr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 steps policymakers 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sz="2300" spc="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strengthen entrepreneurship. </a:t>
            </a:r>
            <a:r>
              <a:rPr sz="23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sz="23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include: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36625" indent="-342900">
              <a:lnSpc>
                <a:spcPct val="134100"/>
              </a:lnSpc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an Entrepreneurship Impact Statement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local Entrepreneurial </a:t>
            </a:r>
            <a:r>
              <a:rPr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Catalyst</a:t>
            </a:r>
            <a:r>
              <a:rPr sz="2300" spc="-3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Grants.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entrepreneurship into </a:t>
            </a:r>
            <a:r>
              <a:rPr sz="23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K-16</a:t>
            </a:r>
            <a:r>
              <a:rPr sz="23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entrepreneurs relief from student loan debt.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000" spc="-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spc="-33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7B06BE1-AA59-6940-8B0D-3E3A7C856E4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2903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13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8500" y="1653159"/>
            <a:ext cx="10173335" cy="2589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6995">
              <a:lnSpc>
                <a:spcPct val="123200"/>
              </a:lnSpc>
              <a:spcBef>
                <a:spcPts val="100"/>
              </a:spcBef>
            </a:pPr>
            <a:r>
              <a:rPr lang="en-US" sz="23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 Plan </a:t>
            </a:r>
            <a:r>
              <a:rPr lang="en-US"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informed by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lang="en-US" sz="2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936625" indent="-342900">
              <a:lnSpc>
                <a:spcPct val="134100"/>
              </a:lnSpc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polling and surveys of entrepreneurs.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Conversations with nearly 50 leaders in the entrepreneur community, including successful entrepreneurs like Steve Case.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data on entrepreneurship.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499" y="867664"/>
            <a:ext cx="10173335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PLAN BY AND FOR ENTREPRENEURS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7B06BE1-AA59-6940-8B0D-3E3A7C856E4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409437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225" y="4685728"/>
            <a:ext cx="1411605" cy="2172335"/>
          </a:xfrm>
          <a:custGeom>
            <a:avLst/>
            <a:gdLst/>
            <a:ahLst/>
            <a:cxnLst/>
            <a:rect l="l" t="t" r="r" b="b"/>
            <a:pathLst>
              <a:path w="1411604" h="2172334">
                <a:moveTo>
                  <a:pt x="705668" y="0"/>
                </a:moveTo>
                <a:lnTo>
                  <a:pt x="0" y="2172271"/>
                </a:lnTo>
                <a:lnTo>
                  <a:pt x="1411337" y="2172271"/>
                </a:lnTo>
                <a:lnTo>
                  <a:pt x="705668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54586" y="3836301"/>
            <a:ext cx="1963420" cy="3021965"/>
          </a:xfrm>
          <a:custGeom>
            <a:avLst/>
            <a:gdLst/>
            <a:ahLst/>
            <a:cxnLst/>
            <a:rect l="l" t="t" r="r" b="b"/>
            <a:pathLst>
              <a:path w="1963420" h="3021965">
                <a:moveTo>
                  <a:pt x="981607" y="0"/>
                </a:moveTo>
                <a:lnTo>
                  <a:pt x="0" y="3021698"/>
                </a:lnTo>
                <a:lnTo>
                  <a:pt x="1963214" y="3021698"/>
                </a:lnTo>
                <a:lnTo>
                  <a:pt x="981607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500" y="1734439"/>
            <a:ext cx="10665460" cy="2816156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240"/>
              </a:spcBef>
            </a:pPr>
            <a:r>
              <a:rPr sz="23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Up is a diverse coalition of voices working together to elevate the</a:t>
            </a:r>
            <a:r>
              <a:rPr sz="2300" spc="-4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entrepreneurship and support </a:t>
            </a:r>
            <a:r>
              <a:rPr sz="23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Business</a:t>
            </a:r>
            <a:r>
              <a:rPr sz="2300" spc="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15570">
              <a:lnSpc>
                <a:spcPts val="2700"/>
              </a:lnSpc>
            </a:pP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disparities in access linger and policymakers continue to favor large corporations, we know </a:t>
            </a:r>
            <a:r>
              <a:rPr sz="2300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 need a level playing field and the tools to</a:t>
            </a:r>
            <a:r>
              <a:rPr sz="2300" spc="-4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succeed.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2560"/>
              </a:spcBef>
            </a:pPr>
            <a:r>
              <a:rPr sz="2300" b="1" spc="-2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We’re </a:t>
            </a:r>
            <a:r>
              <a:rPr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for</a:t>
            </a:r>
            <a:r>
              <a:rPr sz="2300" b="1" spc="1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2903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3381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8155" algn="l"/>
                <a:tab pos="2626995" algn="l"/>
              </a:tabLst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spc="-415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ART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8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58EA67-8A93-4044-9480-EB00962FF2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719989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15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8501" y="1653159"/>
            <a:ext cx="6007100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New Business Plan is intended to help policymakers understand what they can do to support entrepreneurs. To accomplish this, we’ve presented the plan to:</a:t>
            </a:r>
          </a:p>
          <a:p>
            <a:pPr marL="127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tabLst>
                <a:tab pos="355600" algn="l"/>
              </a:tabLst>
            </a:pPr>
            <a:endParaRPr lang="en-US" sz="23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U.S. House and Senate staff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National Lieutenant Governors Association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 err="1">
                <a:latin typeface="Arial" panose="020B0604020202020204" pitchFamily="34" charset="0"/>
                <a:cs typeface="Arial" panose="020B0604020202020204" pitchFamily="34" charset="0"/>
              </a:rPr>
              <a:t>NewDEAL</a:t>
            </a: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Leaders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State legislators and local officials</a:t>
            </a: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WE’VE DONE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17B06BE1-AA59-6940-8B0D-3E3A7C856E41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F3BE87-BB5D-A846-B41A-3574E0344A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73"/>
          <a:stretch/>
        </p:blipFill>
        <p:spPr>
          <a:xfrm>
            <a:off x="7059538" y="1732484"/>
            <a:ext cx="4646443" cy="3810000"/>
          </a:xfrm>
          <a:prstGeom prst="rect">
            <a:avLst/>
          </a:prstGeom>
          <a:ln w="28575">
            <a:solidFill>
              <a:srgbClr val="00365F"/>
            </a:solidFill>
          </a:ln>
        </p:spPr>
      </p:pic>
    </p:spTree>
    <p:extLst>
      <p:ext uri="{BB962C8B-B14F-4D97-AF65-F5344CB8AC3E}">
        <p14:creationId xmlns:p14="http://schemas.microsoft.com/office/powerpoint/2010/main" val="3913677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4"/>
            <a:ext cx="491389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16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76275" y="1653159"/>
            <a:ext cx="10839450" cy="32640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>
              <a:lnSpc>
                <a:spcPct val="123200"/>
              </a:lnSpc>
              <a:spcBef>
                <a:spcPts val="10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Engagement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spc="-30" dirty="0">
                <a:latin typeface="Arial" panose="020B0604020202020204" pitchFamily="34" charset="0"/>
                <a:cs typeface="Arial" panose="020B0604020202020204" pitchFamily="34" charset="0"/>
              </a:rPr>
              <a:t>champions like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spc="-3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component 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>of this effort.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925" marR="5080">
              <a:lnSpc>
                <a:spcPct val="123200"/>
              </a:lnSpc>
              <a:spcBef>
                <a:spcPts val="10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lnSpc>
                <a:spcPct val="100000"/>
              </a:lnSpc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The more support we have, the more policymakers will listen.</a:t>
            </a:r>
          </a:p>
          <a:p>
            <a:pPr marL="377825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spc="-60" dirty="0">
                <a:latin typeface="Arial" panose="020B0604020202020204" pitchFamily="34" charset="0"/>
                <a:cs typeface="Arial" panose="020B0604020202020204" pitchFamily="34" charset="0"/>
              </a:rPr>
              <a:t>We’re beginning to see traction for America’s New Business Plan across the country.</a:t>
            </a:r>
          </a:p>
          <a:p>
            <a:pPr marL="377825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spc="-60" dirty="0">
                <a:latin typeface="Arial" panose="020B0604020202020204" pitchFamily="34" charset="0"/>
                <a:cs typeface="Arial" panose="020B0604020202020204" pitchFamily="34" charset="0"/>
              </a:rPr>
              <a:t>Policymakers need to hear </a:t>
            </a:r>
            <a:r>
              <a:rPr lang="en-US" b="0" spc="-60"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b="0" i="1" spc="-60">
                <a:latin typeface="Arial" panose="020B0604020202020204" pitchFamily="34" charset="0"/>
                <a:cs typeface="Arial" panose="020B0604020202020204" pitchFamily="34" charset="0"/>
              </a:rPr>
              <a:t>you.</a:t>
            </a:r>
            <a:endParaRPr lang="en-US" b="0" i="1" spc="-6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76073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2745" algn="l"/>
                <a:tab pos="2856865" algn="l"/>
                <a:tab pos="4105910" algn="l"/>
              </a:tabLst>
            </a:pP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ADVOCACY MATTERS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6CAFD4B-D6E5-0545-83A7-9B5B0CD35C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90600" y="6258354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417753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4"/>
            <a:ext cx="491389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17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676275" y="1653159"/>
            <a:ext cx="10839450" cy="25872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" marR="5080">
              <a:lnSpc>
                <a:spcPct val="123200"/>
              </a:lnSpc>
              <a:spcBef>
                <a:spcPts val="100"/>
              </a:spcBef>
            </a:pPr>
            <a:r>
              <a:rPr lang="en-US" spc="-25" dirty="0">
                <a:latin typeface="Arial" panose="020B0604020202020204" pitchFamily="34" charset="0"/>
                <a:cs typeface="Arial" panose="020B0604020202020204" pitchFamily="34" charset="0"/>
              </a:rPr>
              <a:t>It’s easy to get involved. Here’s how: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225"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-342900">
              <a:lnSpc>
                <a:spcPct val="100000"/>
              </a:lnSpc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Follow @StartUsUpNow on Twitter and Facebook.</a:t>
            </a:r>
          </a:p>
          <a:p>
            <a:pPr marL="377825" indent="-342900"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Join the Start Us Up coalition and sign up for our mailing list at</a:t>
            </a:r>
            <a:r>
              <a:rPr lang="en-US" b="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pc="-5" dirty="0" err="1">
                <a:latin typeface="Arial" panose="020B0604020202020204" pitchFamily="34" charset="0"/>
                <a:cs typeface="Arial" panose="020B0604020202020204" pitchFamily="34" charset="0"/>
              </a:rPr>
              <a:t>StartUsUpNow.org</a:t>
            </a:r>
            <a:r>
              <a:rPr lang="en-US" spc="-5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77825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77825" algn="l"/>
              </a:tabLst>
            </a:pPr>
            <a:r>
              <a:rPr lang="en-US" b="0" spc="-60" dirty="0"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policymakers to support new</a:t>
            </a:r>
            <a:r>
              <a:rPr lang="en-US" b="0" spc="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businesses.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520954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42745" algn="l"/>
                <a:tab pos="2856865" algn="l"/>
                <a:tab pos="4105910" algn="l"/>
              </a:tabLst>
            </a:pP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sz="4000" spc="-33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-25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O?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26CAFD4B-D6E5-0545-83A7-9B5B0CD35CB0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90600" y="6258354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B7270B7-B04A-D24C-8413-E743757E6D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11F3414A-A509-6B46-B2F5-3D4BBEBB3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8" y="411592"/>
            <a:ext cx="11337783" cy="5933440"/>
          </a:xfrm>
          <a:prstGeom prst="rect">
            <a:avLst/>
          </a:prstGeom>
        </p:spPr>
      </p:pic>
      <p:sp>
        <p:nvSpPr>
          <p:cNvPr id="11" name="object 4">
            <a:extLst>
              <a:ext uri="{FF2B5EF4-FFF2-40B4-BE49-F238E27FC236}">
                <a16:creationId xmlns:a16="http://schemas.microsoft.com/office/drawing/2014/main" id="{DC437256-6601-F846-A09A-CAC13BD113D1}"/>
              </a:ext>
            </a:extLst>
          </p:cNvPr>
          <p:cNvSpPr txBox="1">
            <a:spLocks/>
          </p:cNvSpPr>
          <p:nvPr/>
        </p:nvSpPr>
        <p:spPr>
          <a:xfrm>
            <a:off x="769086" y="5867003"/>
            <a:ext cx="11375719" cy="56470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ea typeface="+mj-ea"/>
                <a:cs typeface="AkzidenzGroteskPro-BoldCnUFC"/>
              </a:defRPr>
            </a:lvl1pPr>
          </a:lstStyle>
          <a:p>
            <a:pPr marL="12700" marR="603250" algn="r">
              <a:lnSpc>
                <a:spcPts val="5400"/>
              </a:lnSpc>
              <a:spcBef>
                <a:spcPts val="80"/>
              </a:spcBef>
            </a:pPr>
            <a:r>
              <a:rPr lang="en-US" sz="1400" b="0" kern="0" cap="small" dirty="0">
                <a:solidFill>
                  <a:srgbClr val="00365F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*Data from the Bureau of Labor Statistics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E037521B-1956-4C6B-8D8D-1556D5A3B1F8}"/>
              </a:ext>
            </a:extLst>
          </p:cNvPr>
          <p:cNvSpPr txBox="1">
            <a:spLocks/>
          </p:cNvSpPr>
          <p:nvPr/>
        </p:nvSpPr>
        <p:spPr>
          <a:xfrm>
            <a:off x="651611" y="6258355"/>
            <a:ext cx="1174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kzidenz-Grotesk ProUFC"/>
                <a:ea typeface="+mn-ea"/>
                <a:cs typeface="Akzidenz-Grotesk ProUF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95"/>
              </a:spcBef>
            </a:pPr>
            <a:fld id="{81D60167-4931-47E6-BA6A-407CBD079E47}" type="slidenum">
              <a:rPr lang="en-US" smtClean="0">
                <a:solidFill>
                  <a:schemeClr val="tx1"/>
                </a:solidFill>
              </a:rPr>
              <a:pPr marL="25400">
                <a:spcBef>
                  <a:spcPts val="95"/>
                </a:spcBef>
              </a:pPr>
              <a:t>2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67FD97D3-68A7-4AC3-8D48-8B8AE8733CB3}"/>
              </a:ext>
            </a:extLst>
          </p:cNvPr>
          <p:cNvSpPr txBox="1">
            <a:spLocks/>
          </p:cNvSpPr>
          <p:nvPr/>
        </p:nvSpPr>
        <p:spPr>
          <a:xfrm>
            <a:off x="937178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bg1"/>
                </a:solidFill>
                <a:latin typeface="Akzidenz-Grotesk ProUFC"/>
                <a:ea typeface="+mn-ea"/>
                <a:cs typeface="Akzidenz-Grotesk ProUFC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95"/>
              </a:spcBef>
              <a:tabLst>
                <a:tab pos="177800" algn="l"/>
              </a:tabLst>
            </a:pPr>
            <a:r>
              <a:rPr lang="en-US" dirty="0">
                <a:solidFill>
                  <a:schemeClr val="tx1"/>
                </a:solidFill>
              </a:rPr>
              <a:t>|	</a:t>
            </a:r>
            <a:r>
              <a:rPr lang="en-US" spc="60" dirty="0">
                <a:solidFill>
                  <a:schemeClr val="tx1"/>
                </a:solidFill>
              </a:rPr>
              <a:t>STAR</a:t>
            </a:r>
            <a:r>
              <a:rPr lang="en-US" dirty="0">
                <a:solidFill>
                  <a:schemeClr val="tx1"/>
                </a:solidFill>
              </a:rPr>
              <a:t>T </a:t>
            </a:r>
            <a:r>
              <a:rPr lang="en-US" spc="50" dirty="0">
                <a:solidFill>
                  <a:schemeClr val="tx1"/>
                </a:solidFill>
              </a:rPr>
              <a:t>US</a:t>
            </a:r>
            <a:r>
              <a:rPr lang="en-US" spc="80" dirty="0">
                <a:solidFill>
                  <a:schemeClr val="tx1"/>
                </a:solidFill>
              </a:rPr>
              <a:t> </a:t>
            </a:r>
            <a:r>
              <a:rPr lang="en-US" spc="50" dirty="0">
                <a:solidFill>
                  <a:schemeClr val="tx1"/>
                </a:solidFill>
              </a:rPr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378461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8499" y="1524000"/>
            <a:ext cx="2857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FFFFFF"/>
                </a:solidFill>
                <a:latin typeface="Wingdings"/>
                <a:cs typeface="Wingdings"/>
              </a:rPr>
              <a:t></a:t>
            </a:r>
            <a:endParaRPr sz="2300" dirty="0">
              <a:latin typeface="Wingdings"/>
              <a:cs typeface="Wingdings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8499" y="2020352"/>
            <a:ext cx="11375719" cy="278024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603250">
              <a:lnSpc>
                <a:spcPts val="5400"/>
              </a:lnSpc>
              <a:spcBef>
                <a:spcPts val="80"/>
              </a:spcBef>
            </a:pPr>
            <a:r>
              <a:rPr lang="en-US" sz="4800" b="0" cap="small" spc="-100" dirty="0">
                <a:latin typeface="Arial Narrow" panose="020B0604020202020204" pitchFamily="34" charset="0"/>
                <a:cs typeface="Arial Narrow" panose="020B0604020202020204" pitchFamily="34" charset="0"/>
              </a:rPr>
              <a:t>America is experiencing a troubling and persistent period of entrepreneurship stagnation. For the past 20 years, the rate of new entrepreneurs has essentially been flat.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A2839B6-0B0B-B049-A068-BA069F143DA8}"/>
              </a:ext>
            </a:extLst>
          </p:cNvPr>
          <p:cNvSpPr txBox="1">
            <a:spLocks/>
          </p:cNvSpPr>
          <p:nvPr/>
        </p:nvSpPr>
        <p:spPr>
          <a:xfrm>
            <a:off x="743478" y="4495800"/>
            <a:ext cx="11375719" cy="56470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ea typeface="+mj-ea"/>
                <a:cs typeface="AkzidenzGroteskPro-BoldCnUFC"/>
              </a:defRPr>
            </a:lvl1pPr>
          </a:lstStyle>
          <a:p>
            <a:pPr marL="12700" marR="603250">
              <a:lnSpc>
                <a:spcPts val="5400"/>
              </a:lnSpc>
              <a:spcBef>
                <a:spcPts val="80"/>
              </a:spcBef>
            </a:pPr>
            <a:r>
              <a:rPr lang="en-US" sz="1400" b="0" kern="0" cap="small" dirty="0">
                <a:latin typeface="Arial Narrow" panose="020B0604020202020204" pitchFamily="34" charset="0"/>
                <a:cs typeface="Arial Narrow" panose="020B0604020202020204" pitchFamily="34" charset="0"/>
              </a:rPr>
              <a:t>*Source: Ewing Marion Kauffman Foundation Indicators of Entrepreneurship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1174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4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53975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76655" algn="l"/>
              </a:tabLst>
            </a:pPr>
            <a:r>
              <a:rPr sz="4000" spc="55" dirty="0">
                <a:solidFill>
                  <a:srgbClr val="D12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4000" spc="55" dirty="0">
                <a:solidFill>
                  <a:srgbClr val="D12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55" dirty="0">
                <a:solidFill>
                  <a:srgbClr val="D121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3100" y="1727871"/>
            <a:ext cx="10652125" cy="285462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55600" marR="160655" indent="-342900">
              <a:lnSpc>
                <a:spcPts val="2700"/>
              </a:lnSpc>
              <a:spcBef>
                <a:spcPts val="2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Entrepreneurship suffers from an uneven playing field. </a:t>
            </a:r>
            <a:r>
              <a:rPr sz="2300" spc="-1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to</a:t>
            </a:r>
            <a:r>
              <a:rPr sz="2300" spc="-7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wealth and lobbyists, new businesses are far more likely to fail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with </a:t>
            </a:r>
            <a:r>
              <a:rPr lang="en-US" sz="2300" b="1" dirty="0">
                <a:solidFill>
                  <a:srgbClr val="04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women, people of color, and rural residents facing unique barriers to starting their own businesses</a:t>
            </a:r>
            <a:r>
              <a:rPr lang="en-US"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EF3A4C"/>
              </a:buClr>
            </a:pPr>
            <a:endParaRPr sz="2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ts val="2700"/>
              </a:lnSpc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policymakers misguidedly prioritize </a:t>
            </a:r>
            <a:r>
              <a:rPr sz="23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business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</a:t>
            </a:r>
            <a:r>
              <a:rPr sz="23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sz="2300" b="1" spc="-120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b="1" spc="-5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r>
              <a:rPr sz="2300" spc="-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handing out billions in corporate subsidies to large</a:t>
            </a:r>
            <a:r>
              <a:rPr sz="2300" spc="-2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corporations.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EF3A4C"/>
              </a:buClr>
            </a:pP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6B7270B7-B04A-D24C-8413-E743757E6DD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14400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1174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5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4021B3AC-6B41-C045-A3F4-4C0E418740D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44FEC02D-1028-774E-9BEB-E7BDFEC77F21}"/>
              </a:ext>
            </a:extLst>
          </p:cNvPr>
          <p:cNvSpPr txBox="1">
            <a:spLocks/>
          </p:cNvSpPr>
          <p:nvPr/>
        </p:nvSpPr>
        <p:spPr>
          <a:xfrm>
            <a:off x="710348" y="1371600"/>
            <a:ext cx="11375719" cy="3472746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>
            <a:lvl1pPr>
              <a:defRPr sz="4300" b="1" i="0">
                <a:solidFill>
                  <a:schemeClr val="bg1"/>
                </a:solidFill>
                <a:latin typeface="AkzidenzGroteskPro-BoldCnUFC"/>
                <a:ea typeface="+mj-ea"/>
                <a:cs typeface="AkzidenzGroteskPro-BoldCnUFC"/>
              </a:defRPr>
            </a:lvl1pPr>
          </a:lstStyle>
          <a:p>
            <a:pPr marL="12700" marR="603250">
              <a:lnSpc>
                <a:spcPts val="5400"/>
              </a:lnSpc>
              <a:spcBef>
                <a:spcPts val="80"/>
              </a:spcBef>
            </a:pPr>
            <a:r>
              <a:rPr lang="en-US" sz="4800" b="0" kern="0" cap="small" spc="-100" dirty="0">
                <a:solidFill>
                  <a:srgbClr val="04ADE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Rather than throwing billions in incentives to lure Amazon to their states, consider what would have been possible if policymakers instead invested a fraction of that in entrepreneurs.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14DBB4F-156C-FC42-8044-F0AAD42BFC6F}"/>
              </a:ext>
            </a:extLst>
          </p:cNvPr>
          <p:cNvSpPr txBox="1"/>
          <p:nvPr/>
        </p:nvSpPr>
        <p:spPr>
          <a:xfrm>
            <a:off x="698499" y="895160"/>
            <a:ext cx="28575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04ADEE"/>
                </a:solidFill>
                <a:latin typeface="Wingdings"/>
                <a:cs typeface="Wingdings"/>
              </a:rPr>
              <a:t>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40703" y="4504705"/>
            <a:ext cx="1530350" cy="2353310"/>
          </a:xfrm>
          <a:custGeom>
            <a:avLst/>
            <a:gdLst/>
            <a:ahLst/>
            <a:cxnLst/>
            <a:rect l="l" t="t" r="r" b="b"/>
            <a:pathLst>
              <a:path w="1530350" h="2353309">
                <a:moveTo>
                  <a:pt x="736527" y="0"/>
                </a:moveTo>
                <a:lnTo>
                  <a:pt x="0" y="2353294"/>
                </a:lnTo>
                <a:lnTo>
                  <a:pt x="1529800" y="2353294"/>
                </a:lnTo>
                <a:lnTo>
                  <a:pt x="736527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6650" y="5060794"/>
            <a:ext cx="1168400" cy="1797685"/>
          </a:xfrm>
          <a:custGeom>
            <a:avLst/>
            <a:gdLst/>
            <a:ahLst/>
            <a:cxnLst/>
            <a:rect l="l" t="t" r="r" b="b"/>
            <a:pathLst>
              <a:path w="1168400" h="1797684">
                <a:moveTo>
                  <a:pt x="562488" y="0"/>
                </a:moveTo>
                <a:lnTo>
                  <a:pt x="0" y="1797205"/>
                </a:lnTo>
                <a:lnTo>
                  <a:pt x="1168307" y="1797205"/>
                </a:lnTo>
                <a:lnTo>
                  <a:pt x="562488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spc="165" dirty="0"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sz="4000" spc="8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000" spc="-165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spc="-33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spc="8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000" spc="165" dirty="0"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  <a:r>
              <a:rPr sz="4000" spc="8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3100" y="1689989"/>
            <a:ext cx="10680700" cy="2354491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America’s New Business Plan is a bipartisan policy roadmap to support entrepreneurs, with recommendations for federal, state, and local government.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6955474-798A-EA41-A472-CEF4512F36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117475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>
                <a:solidFill>
                  <a:schemeClr val="tx1"/>
                </a:solidFill>
              </a:rPr>
              <a:t>7</a:t>
            </a:fld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698500" y="1734439"/>
            <a:ext cx="8684260" cy="2621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So, what do entrepreneurs need? </a:t>
            </a:r>
            <a:r>
              <a:rPr sz="2300" spc="-4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pretty</a:t>
            </a:r>
            <a:r>
              <a:rPr sz="2300" spc="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simple.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Opportunity: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Level Playing Field and Less Red</a:t>
            </a:r>
            <a:r>
              <a:rPr sz="23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Tape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b="1" spc="-10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Funding: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Access to the Right Kind of </a:t>
            </a:r>
            <a:r>
              <a:rPr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</a:t>
            </a:r>
            <a:r>
              <a:rPr sz="2300" spc="-1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Everywhere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Knowledge: </a:t>
            </a:r>
            <a:r>
              <a:rPr sz="23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300" spc="-1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Know-How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sz="2300" spc="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2300" spc="-3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indent="-342900">
              <a:lnSpc>
                <a:spcPct val="100000"/>
              </a:lnSpc>
              <a:spcBef>
                <a:spcPts val="940"/>
              </a:spcBef>
              <a:buClr>
                <a:srgbClr val="EF3A4C"/>
              </a:buClr>
              <a:buFont typeface="Wingdings"/>
              <a:buChar char=""/>
              <a:tabLst>
                <a:tab pos="355600" algn="l"/>
              </a:tabLst>
            </a:pPr>
            <a:r>
              <a:rPr sz="2300" b="1" dirty="0">
                <a:solidFill>
                  <a:srgbClr val="00ADE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 </a:t>
            </a:r>
            <a:r>
              <a:rPr sz="2300" spc="-2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 for All to </a:t>
            </a:r>
            <a:r>
              <a:rPr sz="2300" spc="-6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sz="2300" spc="-45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3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endParaRPr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sz="4000" spc="-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4000" spc="-33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’S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EW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4000" spc="165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SINE</a:t>
            </a:r>
            <a:r>
              <a:rPr sz="4000" spc="8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0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E5348B49-875F-CF49-9114-C84E614B765F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>
                <a:solidFill>
                  <a:schemeClr val="tx1"/>
                </a:solidFill>
              </a:rPr>
              <a:t>|	</a:t>
            </a:r>
            <a:r>
              <a:rPr spc="60" dirty="0">
                <a:solidFill>
                  <a:schemeClr val="tx1"/>
                </a:solidFill>
              </a:rPr>
              <a:t>STAR</a:t>
            </a:r>
            <a:r>
              <a:rPr dirty="0">
                <a:solidFill>
                  <a:schemeClr val="tx1"/>
                </a:solidFill>
              </a:rPr>
              <a:t>T </a:t>
            </a:r>
            <a:r>
              <a:rPr spc="50" dirty="0">
                <a:solidFill>
                  <a:schemeClr val="tx1"/>
                </a:solidFill>
              </a:rPr>
              <a:t>US</a:t>
            </a:r>
            <a:r>
              <a:rPr spc="80" dirty="0">
                <a:solidFill>
                  <a:schemeClr val="tx1"/>
                </a:solidFill>
              </a:rPr>
              <a:t> </a:t>
            </a:r>
            <a:r>
              <a:rPr spc="50" dirty="0">
                <a:solidFill>
                  <a:schemeClr val="tx1"/>
                </a:solidFill>
              </a:rPr>
              <a:t>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1695" y="6858000"/>
                </a:lnTo>
                <a:lnTo>
                  <a:pt x="12191695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ADE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140703" y="4504705"/>
            <a:ext cx="1530350" cy="2353310"/>
          </a:xfrm>
          <a:custGeom>
            <a:avLst/>
            <a:gdLst/>
            <a:ahLst/>
            <a:cxnLst/>
            <a:rect l="l" t="t" r="r" b="b"/>
            <a:pathLst>
              <a:path w="1530350" h="2353309">
                <a:moveTo>
                  <a:pt x="736527" y="0"/>
                </a:moveTo>
                <a:lnTo>
                  <a:pt x="0" y="2353294"/>
                </a:lnTo>
                <a:lnTo>
                  <a:pt x="1529800" y="2353294"/>
                </a:lnTo>
                <a:lnTo>
                  <a:pt x="736527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66650" y="5060794"/>
            <a:ext cx="1168400" cy="1797685"/>
          </a:xfrm>
          <a:custGeom>
            <a:avLst/>
            <a:gdLst/>
            <a:ahLst/>
            <a:cxnLst/>
            <a:rect l="l" t="t" r="r" b="b"/>
            <a:pathLst>
              <a:path w="1168400" h="1797684">
                <a:moveTo>
                  <a:pt x="562488" y="0"/>
                </a:moveTo>
                <a:lnTo>
                  <a:pt x="0" y="1797205"/>
                </a:lnTo>
                <a:lnTo>
                  <a:pt x="1168307" y="1797205"/>
                </a:lnTo>
                <a:lnTo>
                  <a:pt x="562488" y="0"/>
                </a:lnTo>
                <a:close/>
              </a:path>
            </a:pathLst>
          </a:custGeom>
          <a:solidFill>
            <a:srgbClr val="0087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86842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  <a:tab pos="4403725" algn="l"/>
                <a:tab pos="7315834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OPPORTUNITY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673100" y="1689989"/>
            <a:ext cx="10680700" cy="3493264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and small businesses do not have the same resources that big, established businesses have to navigate complex regulations.</a:t>
            </a:r>
          </a:p>
          <a:p>
            <a:endParaRPr lang="en-US" sz="3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 the playing field 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cut red tape</a:t>
            </a:r>
            <a:r>
              <a:rPr lang="en-US" sz="3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that holds entrepreneurs back.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36955474-798A-EA41-A472-CEF4512F3627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995566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695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22225" y="4685728"/>
            <a:ext cx="1411605" cy="2172335"/>
          </a:xfrm>
          <a:custGeom>
            <a:avLst/>
            <a:gdLst/>
            <a:ahLst/>
            <a:cxnLst/>
            <a:rect l="l" t="t" r="r" b="b"/>
            <a:pathLst>
              <a:path w="1411604" h="2172334">
                <a:moveTo>
                  <a:pt x="705668" y="0"/>
                </a:moveTo>
                <a:lnTo>
                  <a:pt x="0" y="2172271"/>
                </a:lnTo>
                <a:lnTo>
                  <a:pt x="1411337" y="2172271"/>
                </a:lnTo>
                <a:lnTo>
                  <a:pt x="705668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54586" y="3836301"/>
            <a:ext cx="1963420" cy="3021965"/>
          </a:xfrm>
          <a:custGeom>
            <a:avLst/>
            <a:gdLst/>
            <a:ahLst/>
            <a:cxnLst/>
            <a:rect l="l" t="t" r="r" b="b"/>
            <a:pathLst>
              <a:path w="1963420" h="3021965">
                <a:moveTo>
                  <a:pt x="981607" y="0"/>
                </a:moveTo>
                <a:lnTo>
                  <a:pt x="0" y="3021698"/>
                </a:lnTo>
                <a:lnTo>
                  <a:pt x="1963214" y="3021698"/>
                </a:lnTo>
                <a:lnTo>
                  <a:pt x="981607" y="0"/>
                </a:lnTo>
                <a:close/>
              </a:path>
            </a:pathLst>
          </a:custGeom>
          <a:solidFill>
            <a:srgbClr val="F05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98500" y="1734439"/>
            <a:ext cx="10665460" cy="344709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lvl="0"/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least 83% of entrepreneurs do not access bank loans or venture capital when launching a business. </a:t>
            </a:r>
          </a:p>
          <a:p>
            <a:pPr lvl="0"/>
            <a:endParaRPr lang="en-US" sz="37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create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equal access 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the </a:t>
            </a:r>
            <a:r>
              <a:rPr lang="en-US" sz="37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kind of capital</a:t>
            </a:r>
            <a:r>
              <a:rPr lang="en-US" sz="37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entrepreneurs need.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xfrm>
            <a:off x="651611" y="6258355"/>
            <a:ext cx="2903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98500" y="867664"/>
            <a:ext cx="33813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48155" algn="l"/>
                <a:tab pos="2626995" algn="l"/>
              </a:tabLst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AC58EA67-8A93-4044-9480-EB00962FF28E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941941" y="6258355"/>
            <a:ext cx="1027430" cy="1506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7800" algn="l"/>
              </a:tabLst>
            </a:pPr>
            <a:r>
              <a:rPr dirty="0"/>
              <a:t>|	</a:t>
            </a:r>
            <a:r>
              <a:rPr spc="60" dirty="0"/>
              <a:t>STAR</a:t>
            </a:r>
            <a:r>
              <a:rPr dirty="0"/>
              <a:t>T </a:t>
            </a:r>
            <a:r>
              <a:rPr spc="50" dirty="0"/>
              <a:t>US</a:t>
            </a:r>
            <a:r>
              <a:rPr spc="80" dirty="0"/>
              <a:t> </a:t>
            </a:r>
            <a:r>
              <a:rPr spc="50" dirty="0"/>
              <a:t>UP</a:t>
            </a:r>
          </a:p>
        </p:txBody>
      </p:sp>
    </p:spTree>
    <p:extLst>
      <p:ext uri="{BB962C8B-B14F-4D97-AF65-F5344CB8AC3E}">
        <p14:creationId xmlns:p14="http://schemas.microsoft.com/office/powerpoint/2010/main" val="2009383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</TotalTime>
  <Words>773</Words>
  <Application>Microsoft Macintosh PowerPoint</Application>
  <PresentationFormat>Widescreen</PresentationFormat>
  <Paragraphs>107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Akzidenz-Grotesk ProUFC</vt:lpstr>
      <vt:lpstr>AkzidenzGroteskPro-BoldCnUFC</vt:lpstr>
      <vt:lpstr>Arial</vt:lpstr>
      <vt:lpstr>Arial Narrow</vt:lpstr>
      <vt:lpstr>Calibri</vt:lpstr>
      <vt:lpstr>Wingdings</vt:lpstr>
      <vt:lpstr>Office Theme</vt:lpstr>
      <vt:lpstr>PowerPoint Presentation</vt:lpstr>
      <vt:lpstr>PowerPoint Presentation</vt:lpstr>
      <vt:lpstr>America is experiencing a troubling and persistent period of entrepreneurship stagnation. For the past 20 years, the rate of new entrepreneurs has essentially been flat.</vt:lpstr>
      <vt:lpstr>THE PROBLEM</vt:lpstr>
      <vt:lpstr>PowerPoint Presentation</vt:lpstr>
      <vt:lpstr>AMERICA’S NEW BUSINESS PLAN</vt:lpstr>
      <vt:lpstr>AMERICA’S NEW BUSINESS PLAN</vt:lpstr>
      <vt:lpstr>OPPORTUNITY</vt:lpstr>
      <vt:lpstr>FUNDING</vt:lpstr>
      <vt:lpstr>KNOWLEDGE</vt:lpstr>
      <vt:lpstr>SUPPORT</vt:lpstr>
      <vt:lpstr>AMERICA’S NEW BUSINESS PLAN</vt:lpstr>
      <vt:lpstr>A PLAN BY AND FOR ENTREPRENEURS</vt:lpstr>
      <vt:lpstr>START US UP</vt:lpstr>
      <vt:lpstr>WHAT WE’VE DONE</vt:lpstr>
      <vt:lpstr>WHY ADVOCACY MATTERS</vt:lpstr>
      <vt:lpstr>WHAT CAN YOU 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Wiens</dc:creator>
  <cp:lastModifiedBy>Anne Klingeberger</cp:lastModifiedBy>
  <cp:revision>22</cp:revision>
  <dcterms:created xsi:type="dcterms:W3CDTF">2019-12-05T15:22:49Z</dcterms:created>
  <dcterms:modified xsi:type="dcterms:W3CDTF">2020-02-10T18:51:36Z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2019-10-11T00:00:00Z</vt:filetime>
  </property>
  <property fmtid="{D5CDD505-2E9C-101B-9397-08002B2CF9AE}" pid="3" name="Creator">
    <vt:lpwstr>Adobe InDesign 14.0 (Macintosh)</vt:lpwstr>
  </property>
  <property fmtid="{D5CDD505-2E9C-101B-9397-08002B2CF9AE}" pid="4" name="LastSaved">
    <vt:filetime>2019-12-05T00:00:00Z</vt:filetime>
  </property>
</Properties>
</file>